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20" r:id="rId2"/>
    <p:sldId id="328" r:id="rId3"/>
    <p:sldId id="294" r:id="rId4"/>
    <p:sldId id="321" r:id="rId5"/>
    <p:sldId id="295" r:id="rId6"/>
    <p:sldId id="297" r:id="rId7"/>
    <p:sldId id="314" r:id="rId8"/>
    <p:sldId id="315" r:id="rId9"/>
    <p:sldId id="316" r:id="rId10"/>
    <p:sldId id="317" r:id="rId1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 Uyeno" initials="DU" lastIdx="1" clrIdx="0">
    <p:extLst>
      <p:ext uri="{19B8F6BF-5375-455C-9EA6-DF929625EA0E}">
        <p15:presenceInfo xmlns:p15="http://schemas.microsoft.com/office/powerpoint/2012/main" userId="S-1-5-21-4089571918-761490889-911172316-7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B050"/>
    <a:srgbClr val="4F81BD"/>
    <a:srgbClr val="FF0000"/>
    <a:srgbClr val="FF6600"/>
    <a:srgbClr val="FF9933"/>
    <a:srgbClr val="0000FF"/>
    <a:srgbClr val="C6D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4660"/>
  </p:normalViewPr>
  <p:slideViewPr>
    <p:cSldViewPr>
      <p:cViewPr>
        <p:scale>
          <a:sx n="125" d="100"/>
          <a:sy n="125" d="100"/>
        </p:scale>
        <p:origin x="792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23BA447-4703-418F-A827-E1EFFC9EFB1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FC0DC63-94E9-4F43-9D7D-A5C622CA9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69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8C4B1FF-6E0C-4895-9808-F96DF8159898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FF4B284-B904-4BD0-9B12-C7A8479CB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50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F4B284-B904-4BD0-9B12-C7A8479CBC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0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209800" y="4727448"/>
            <a:ext cx="6934200" cy="19019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4730497"/>
            <a:ext cx="6172200" cy="947928"/>
          </a:xfrm>
        </p:spPr>
        <p:txBody>
          <a:bodyPr/>
          <a:lstStyle>
            <a:lvl1pPr algn="l">
              <a:defRPr u="sng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5562600"/>
            <a:ext cx="6172200" cy="4953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33400"/>
            <a:ext cx="9144000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4724400"/>
            <a:ext cx="5334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990600"/>
            <a:ext cx="2209800" cy="3581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2209800" y="990600"/>
            <a:ext cx="3276600" cy="17526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2209800" y="2743200"/>
            <a:ext cx="3276600" cy="183184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5486400" y="990600"/>
            <a:ext cx="1828800" cy="17526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7315200" y="990600"/>
            <a:ext cx="1828800" cy="17526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5486400" y="2743200"/>
            <a:ext cx="3657600" cy="1828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209800" y="914400"/>
            <a:ext cx="0" cy="37338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5486400" y="914400"/>
            <a:ext cx="0" cy="37338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3" idx="3"/>
          </p:cNvCxnSpPr>
          <p:nvPr userDrawn="1"/>
        </p:nvCxnSpPr>
        <p:spPr>
          <a:xfrm>
            <a:off x="2209800" y="2781300"/>
            <a:ext cx="6934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1" idx="0"/>
          </p:cNvCxnSpPr>
          <p:nvPr userDrawn="1"/>
        </p:nvCxnSpPr>
        <p:spPr>
          <a:xfrm>
            <a:off x="7315200" y="990600"/>
            <a:ext cx="0" cy="17526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4"/>
          <p:cNvSpPr>
            <a:spLocks noGrp="1"/>
          </p:cNvSpPr>
          <p:nvPr>
            <p:ph type="body" sz="quarter" idx="16"/>
          </p:nvPr>
        </p:nvSpPr>
        <p:spPr>
          <a:xfrm>
            <a:off x="2514600" y="6172200"/>
            <a:ext cx="6172200" cy="457200"/>
          </a:xfrm>
        </p:spPr>
        <p:txBody>
          <a:bodyPr anchor="b">
            <a:no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200" b="0">
                <a:solidFill>
                  <a:schemeClr val="bg1"/>
                </a:solidFill>
              </a:defRPr>
            </a:lvl4pPr>
            <a:lvl5pPr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108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04800"/>
            <a:ext cx="9144000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6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0927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04800"/>
            <a:ext cx="9144000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810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04800"/>
            <a:ext cx="9144000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415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04800"/>
            <a:ext cx="9144000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35113"/>
            <a:ext cx="2697480" cy="639762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4875"/>
            <a:ext cx="26974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45156" y="1535113"/>
            <a:ext cx="2697479" cy="63976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73730" y="2174875"/>
            <a:ext cx="26974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0"/>
          </p:nvPr>
        </p:nvSpPr>
        <p:spPr>
          <a:xfrm>
            <a:off x="6056947" y="2174875"/>
            <a:ext cx="26974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56947" y="1535113"/>
            <a:ext cx="2697479" cy="63976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47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04800"/>
            <a:ext cx="9144000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606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03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109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511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9" r:id="rId5"/>
    <p:sldLayoutId id="2147483653" r:id="rId6"/>
    <p:sldLayoutId id="2147483654" r:id="rId7"/>
    <p:sldLayoutId id="2147483655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b="1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mp"/><Relationship Id="rId3" Type="http://schemas.openxmlformats.org/officeDocument/2006/relationships/image" Target="../media/image13.png"/><Relationship Id="rId7" Type="http://schemas.openxmlformats.org/officeDocument/2006/relationships/image" Target="../media/image17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mp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4876800"/>
            <a:ext cx="4876800" cy="1371600"/>
          </a:xfrm>
        </p:spPr>
        <p:txBody>
          <a:bodyPr>
            <a:noAutofit/>
          </a:bodyPr>
          <a:lstStyle/>
          <a:p>
            <a:r>
              <a:rPr lang="en-US" sz="6000" dirty="0"/>
              <a:t>Engineering Department</a:t>
            </a:r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" b="2455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" b="1078"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/>
      </p:pic>
      <p:pic>
        <p:nvPicPr>
          <p:cNvPr id="17" name="Picture Placeholder 1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30" r="-535"/>
          <a:stretch/>
        </p:blipFill>
        <p:spPr>
          <a:xfrm>
            <a:off x="0" y="990600"/>
            <a:ext cx="2286000" cy="3581400"/>
          </a:xfrm>
        </p:spPr>
      </p:pic>
      <p:pic>
        <p:nvPicPr>
          <p:cNvPr id="20" name="Picture Placeholder 19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2" r="20652"/>
          <a:stretch>
            <a:fillRect/>
          </a:stretch>
        </p:blipFill>
        <p:spPr/>
      </p:pic>
      <p:pic>
        <p:nvPicPr>
          <p:cNvPr id="22" name="Picture Placeholder 21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2" r="20652"/>
          <a:stretch>
            <a:fillRect/>
          </a:stretch>
        </p:blipFill>
        <p:spPr/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4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93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Traffic Calming Program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600200"/>
            <a:ext cx="838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Data collection time period: October 1</a:t>
            </a:r>
            <a:r>
              <a:rPr lang="en-US" sz="2000" b="1" baseline="300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st</a:t>
            </a:r>
            <a:r>
              <a:rPr lang="en-US" sz="20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– March 31</a:t>
            </a:r>
            <a:r>
              <a:rPr lang="en-US" sz="2000" b="1" baseline="300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st</a:t>
            </a:r>
            <a:r>
              <a:rPr lang="en-US" sz="20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20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Submitted to City Council for approval in May. Note: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Letters of approval for locations must be signed.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Must have 2/3 in favor at completion of survey/voting.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Workgroup must inform community throughout the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20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Typical time line is 14-months, from CARF submittal to City Council Approval. Various factors contribute to this timeline.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20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As of 03/2023 the Traffic Calming Program is put on hold for all projects not already approved by City Council. Engineering is looking to increase staff to resume the Program.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70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5C0D-897D-8EF5-5B7C-41DB523BD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of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59720-28D0-05B9-0AB8-0202B9F5F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6934200" cy="5165724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Pavement</a:t>
            </a:r>
          </a:p>
          <a:p>
            <a:pPr lvl="1"/>
            <a:r>
              <a:rPr lang="en-US" sz="22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and structure</a:t>
            </a:r>
          </a:p>
          <a:p>
            <a:pPr lvl="1"/>
            <a:r>
              <a:rPr lang="en-US" sz="22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Pavement treatments available</a:t>
            </a:r>
          </a:p>
          <a:p>
            <a:pPr lvl="1"/>
            <a:r>
              <a:rPr lang="en-US" sz="22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4-5 year plan</a:t>
            </a:r>
          </a:p>
          <a:p>
            <a:pPr lvl="1"/>
            <a:endParaRPr lang="en-US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1" indent="-342900">
              <a:buFont typeface="Wingdings" pitchFamily="2" charset="2"/>
              <a:buChar char="Ø"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Highway Safety Improvement Programs</a:t>
            </a:r>
          </a:p>
          <a:p>
            <a:pPr lvl="1"/>
            <a:r>
              <a:rPr lang="en-US" sz="22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 7, 8, 9, &amp; 11 </a:t>
            </a:r>
          </a:p>
          <a:p>
            <a:pPr lvl="1"/>
            <a:endParaRPr lang="en-US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1" indent="-342900">
              <a:buFont typeface="Wingdings" pitchFamily="2" charset="2"/>
              <a:buChar char="Ø"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Traffic signal installations</a:t>
            </a:r>
          </a:p>
          <a:p>
            <a:pPr lvl="1"/>
            <a:r>
              <a:rPr lang="en-US" sz="22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Indian Canyon x Rosa Parks  </a:t>
            </a:r>
          </a:p>
          <a:p>
            <a:pPr lvl="1"/>
            <a:r>
              <a:rPr lang="en-US" sz="22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Rafael x Ave Caballeros</a:t>
            </a:r>
          </a:p>
          <a:p>
            <a:pPr lvl="1"/>
            <a:endParaRPr lang="en-US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1" indent="-342900">
              <a:buFont typeface="Wingdings" pitchFamily="2" charset="2"/>
              <a:buChar char="Ø"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Traffic Calming Program</a:t>
            </a:r>
          </a:p>
          <a:p>
            <a:pPr lvl="1"/>
            <a:r>
              <a:rPr lang="en-US" sz="22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status</a:t>
            </a:r>
          </a:p>
          <a:p>
            <a:pPr marL="342900" lvl="1" indent="-342900">
              <a:buFont typeface="Wingdings" pitchFamily="2" charset="2"/>
              <a:buChar char="Ø"/>
            </a:pP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sz="16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2163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62" y="381000"/>
            <a:ext cx="8915400" cy="102076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City of Palm Springs </a:t>
            </a:r>
            <a:br>
              <a:rPr lang="en-US" sz="4000" dirty="0"/>
            </a:br>
            <a:r>
              <a:rPr lang="en-US" sz="4000" dirty="0"/>
              <a:t>Road Network Information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0292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Arterials </a:t>
            </a:r>
            <a:r>
              <a:rPr lang="en-US" dirty="0"/>
              <a:t>are major roads that are expected to carry large volumes of traffic.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Collectors</a:t>
            </a:r>
            <a:r>
              <a:rPr lang="en-US" dirty="0"/>
              <a:t> are roads that collect traffic from local roads and distribute it to arterials.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Local roads </a:t>
            </a:r>
            <a:r>
              <a:rPr lang="en-US" dirty="0"/>
              <a:t>usually have the lowest speed limit and carry low volumes of traffic.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E273C-C59F-0757-171E-8C636F6DF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0698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69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streets are made of?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90975"/>
            <a:ext cx="5715000" cy="2828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6400" y="5405437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u="sng" dirty="0"/>
              <a:t>Subgrade</a:t>
            </a:r>
            <a:r>
              <a:rPr lang="en-US" dirty="0"/>
              <a:t>: the native materials (soil, rock, sand) under a road. It is usually compacted before a road is built on it. </a:t>
            </a:r>
          </a:p>
        </p:txBody>
      </p:sp>
      <p:sp>
        <p:nvSpPr>
          <p:cNvPr id="5" name="Right Arrow 4"/>
          <p:cNvSpPr/>
          <p:nvPr/>
        </p:nvSpPr>
        <p:spPr>
          <a:xfrm rot="8846071">
            <a:off x="4920590" y="5728989"/>
            <a:ext cx="533400" cy="2762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9023" y="1584662"/>
            <a:ext cx="3662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Streets are built in layers: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27131"/>
          <a:stretch/>
        </p:blipFill>
        <p:spPr>
          <a:xfrm>
            <a:off x="5486400" y="3719094"/>
            <a:ext cx="3028683" cy="164788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6801155">
            <a:off x="4223913" y="3945846"/>
            <a:ext cx="1628828" cy="3126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24608" y="2297451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u="sng" dirty="0"/>
              <a:t>Surface course</a:t>
            </a:r>
            <a:r>
              <a:rPr lang="en-US" dirty="0"/>
              <a:t>: usually made of asphalt (black) or concrete (gray). Takes on the wear and tear of vehicles. It’s the part exposed to weather. This is the part we see.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0200" y="1719476"/>
            <a:ext cx="327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u="sng" dirty="0"/>
              <a:t>Base course &amp; Subbase Course </a:t>
            </a:r>
            <a:r>
              <a:rPr lang="en-US" dirty="0"/>
              <a:t>: usually made of an engineered recipe (mix) of different sized crushed rocks. This is the main load-bearing layer  that spreads the weight evenly over the subgrade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0178">
            <a:off x="3023498" y="3934020"/>
            <a:ext cx="1095642" cy="63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0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400" dirty="0"/>
              <a:t>Rating the Pavement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effectLst/>
              </a:rPr>
              <a:t>The following information is collected in the field and entered into the pavement management program 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Distress Type: 8 Common Distresses used in PMPs	</a:t>
            </a:r>
          </a:p>
          <a:p>
            <a:pPr lvl="1">
              <a:lnSpc>
                <a:spcPct val="110000"/>
              </a:lnSpc>
            </a:pPr>
            <a:endParaRPr lang="en-US" sz="2000" dirty="0"/>
          </a:p>
          <a:p>
            <a:pPr lvl="1">
              <a:lnSpc>
                <a:spcPct val="110000"/>
              </a:lnSpc>
            </a:pPr>
            <a:endParaRPr lang="en-US" sz="2000" dirty="0"/>
          </a:p>
          <a:p>
            <a:pPr lvl="1">
              <a:lnSpc>
                <a:spcPct val="110000"/>
              </a:lnSpc>
            </a:pPr>
            <a:endParaRPr lang="en-US" sz="2000" dirty="0"/>
          </a:p>
          <a:p>
            <a:pPr lvl="1">
              <a:lnSpc>
                <a:spcPct val="110000"/>
              </a:lnSpc>
            </a:pPr>
            <a:endParaRPr lang="en-US" sz="2000" dirty="0"/>
          </a:p>
          <a:p>
            <a:pPr lvl="1">
              <a:lnSpc>
                <a:spcPct val="110000"/>
              </a:lnSpc>
            </a:pPr>
            <a:endParaRPr lang="en-US" sz="2000" dirty="0"/>
          </a:p>
          <a:p>
            <a:pPr lvl="1">
              <a:lnSpc>
                <a:spcPct val="110000"/>
              </a:lnSpc>
            </a:pPr>
            <a:endParaRPr lang="en-US" sz="2000" dirty="0"/>
          </a:p>
          <a:p>
            <a:pPr marL="457200" lvl="1" indent="0">
              <a:lnSpc>
                <a:spcPct val="110000"/>
              </a:lnSpc>
              <a:buNone/>
            </a:pPr>
            <a:endParaRPr lang="en-US" sz="2000" dirty="0"/>
          </a:p>
          <a:p>
            <a:pPr lvl="1">
              <a:lnSpc>
                <a:spcPct val="110000"/>
              </a:lnSpc>
            </a:pPr>
            <a:endParaRPr lang="en-US" sz="2000" dirty="0"/>
          </a:p>
          <a:p>
            <a:pPr lvl="1">
              <a:lnSpc>
                <a:spcPct val="110000"/>
              </a:lnSpc>
            </a:pPr>
            <a:endParaRPr lang="en-US" sz="2000" dirty="0"/>
          </a:p>
          <a:p>
            <a:pPr lvl="1">
              <a:lnSpc>
                <a:spcPct val="110000"/>
              </a:lnSpc>
            </a:pPr>
            <a:r>
              <a:rPr lang="en-US" sz="2000" dirty="0"/>
              <a:t>Distress Severity: Low/Medium/High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Distress Quantity: Measurement 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sz="900" dirty="0"/>
          </a:p>
          <a:p>
            <a:pPr marL="57150" indent="0">
              <a:lnSpc>
                <a:spcPct val="110000"/>
              </a:lnSpc>
              <a:buNone/>
            </a:pPr>
            <a:r>
              <a:rPr lang="en-US" sz="1800" dirty="0">
                <a:effectLst/>
              </a:rPr>
              <a:t>The City hires an outside engineering firm who collects this data for each street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sz="2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600200" y="2472007"/>
            <a:ext cx="6619950" cy="2904585"/>
            <a:chOff x="1264920" y="2514600"/>
            <a:chExt cx="6619950" cy="2904585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05"/>
            <a:stretch/>
          </p:blipFill>
          <p:spPr>
            <a:xfrm>
              <a:off x="1295400" y="2514600"/>
              <a:ext cx="1371600" cy="1052391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1847" y="3921505"/>
              <a:ext cx="1371600" cy="1052391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4796" y="3924300"/>
              <a:ext cx="1371600" cy="105239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295400" y="3566990"/>
              <a:ext cx="1371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Century Gothic" panose="020B0502020202020204" pitchFamily="34" charset="0"/>
                </a:rPr>
                <a:t>Alligator Cracking</a:t>
              </a:r>
            </a:p>
          </p:txBody>
        </p:sp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3924300"/>
              <a:ext cx="1371600" cy="1052391"/>
            </a:xfrm>
            <a:prstGeom prst="rect">
              <a:avLst/>
            </a:prstGeom>
          </p:spPr>
        </p:pic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0860" y="2537587"/>
              <a:ext cx="1356858" cy="105238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070860" y="3589976"/>
              <a:ext cx="1371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Century Gothic" panose="020B0502020202020204" pitchFamily="34" charset="0"/>
                </a:rPr>
                <a:t>Block Cracking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64920" y="4976691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Century Gothic" panose="020B0502020202020204" pitchFamily="34" charset="0"/>
                </a:rPr>
                <a:t>Patching and Utility Cuts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48000" y="5019075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Century Gothic" panose="020B0502020202020204" pitchFamily="34" charset="0"/>
                </a:rPr>
                <a:t>Rutting and Depressions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62058" y="3645521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Century Gothic" panose="020B0502020202020204" pitchFamily="34" charset="0"/>
                </a:rPr>
                <a:t>Distortions</a:t>
              </a:r>
            </a:p>
            <a:p>
              <a:pPr algn="ctr"/>
              <a:endParaRPr lang="en-US" sz="1000" dirty="0">
                <a:latin typeface="Century Gothic" panose="020B0502020202020204" pitchFamily="34" charset="0"/>
              </a:endParaRPr>
            </a:p>
          </p:txBody>
        </p:sp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6645" y="2543355"/>
              <a:ext cx="1371600" cy="110076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747508" y="4976691"/>
              <a:ext cx="14402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Century Gothic" panose="020B0502020202020204" pitchFamily="34" charset="0"/>
                </a:rPr>
                <a:t>Longitudinal and Transverse Cracking</a:t>
              </a:r>
            </a:p>
          </p:txBody>
        </p:sp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2961" y="2535056"/>
              <a:ext cx="1371600" cy="110906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496645" y="3675284"/>
              <a:ext cx="1371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Century Gothic" panose="020B0502020202020204" pitchFamily="34" charset="0"/>
                </a:rPr>
                <a:t>Weathering</a:t>
              </a:r>
            </a:p>
          </p:txBody>
        </p:sp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3270" y="3921506"/>
              <a:ext cx="1371600" cy="105518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474324" y="5047732"/>
              <a:ext cx="1371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Century Gothic" panose="020B0502020202020204" pitchFamily="34" charset="0"/>
                </a:rPr>
                <a:t>Raveling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7651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Pavement Condition Index (PCI)</a:t>
            </a:r>
            <a:endParaRPr lang="en-US" sz="4000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effectLst/>
              </a:rPr>
              <a:t>Pavement Condition Index</a:t>
            </a:r>
            <a:r>
              <a:rPr lang="en-US" sz="2000" b="0" dirty="0">
                <a:effectLst/>
              </a:rPr>
              <a:t> (PCI) is a numerical index between 0 and 100 which is used to indicate the general condition of a pavement</a:t>
            </a:r>
            <a:endParaRPr lang="en-US" sz="2000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9" y="4841600"/>
            <a:ext cx="547994" cy="547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3" y="3957957"/>
            <a:ext cx="427016" cy="4270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37" y="3473887"/>
            <a:ext cx="379101" cy="3791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2" y="2993246"/>
            <a:ext cx="427016" cy="427016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228600" y="5629733"/>
            <a:ext cx="8915400" cy="637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32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0" dirty="0">
                <a:effectLst/>
              </a:rPr>
              <a:t>The PCI score helps compare the various streets on an apples to apples basis</a:t>
            </a:r>
            <a:endParaRPr lang="en-US" sz="1800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845F57-8CE3-B0C3-5086-509BA29AEE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098" y="2538660"/>
            <a:ext cx="8303006" cy="29546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BD87F8-0834-A785-C1E7-21A9D01A92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637" y="4423138"/>
            <a:ext cx="339419" cy="41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94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Treatments &amp; PCI by Function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74BD5E-F3FE-A587-B413-65DB9F84E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69709"/>
            <a:ext cx="7885784" cy="2667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1C9D17-AFB0-6755-D051-9E78116E5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4121912"/>
            <a:ext cx="3682662" cy="266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96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>
            <a:noAutofit/>
          </a:bodyPr>
          <a:lstStyle/>
          <a:p>
            <a:r>
              <a:rPr lang="en-US" sz="3600" dirty="0"/>
              <a:t>Highway Safety Improvement Programs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CA113A8-3721-AC4D-6112-A2360E7E8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140415"/>
              </p:ext>
            </p:extLst>
          </p:nvPr>
        </p:nvGraphicFramePr>
        <p:xfrm>
          <a:off x="152400" y="1676400"/>
          <a:ext cx="8839200" cy="47173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400531511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064181058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703060314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3948053135"/>
                    </a:ext>
                  </a:extLst>
                </a:gridCol>
              </a:tblGrid>
              <a:tr h="2189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Cycle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8" marR="8718" marT="871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Locations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8" marR="8718" marT="871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Improvements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8" marR="8718" marT="871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Status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8" marR="8718" marT="871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037293"/>
                  </a:ext>
                </a:extLst>
              </a:tr>
              <a:tr h="8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8" marR="8718" marT="8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8" marR="8718" marT="87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Updating with latest traffic safety equipment, including advance dilemma zone detections, convert some locations to protected left turns, and upgrading ramps to ADA standards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8" marR="8718" marT="87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In Construction, near completion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8" marR="8718" marT="8718" marB="0" anchor="ctr"/>
                </a:tc>
                <a:extLst>
                  <a:ext uri="{0D108BD9-81ED-4DB2-BD59-A6C34878D82A}">
                    <a16:rowId xmlns:a16="http://schemas.microsoft.com/office/drawing/2014/main" val="70700842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8" marR="8718" marT="871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8" marR="8718" marT="871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Updating with latest traffic safety equipment, including advance dilemma zone detections, convert some locations to protected left turns, and upgrading ramps to ADA standards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8" marR="8718" marT="871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Flashing Beacon Installed, Pending Construction all other areas.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8" marR="8718" marT="871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62292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8" marR="8718" marT="8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8" marR="8718" marT="87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Upgrade with the latest in traffic safety equip., including installation of advanced dilemma zone detection, upgrading existing traffic signals with full left turn left-turn protected phasing , new video vehicle detection technology, upgraded battery back-up emergency power systems, upgraded curb ramps and related improvements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8" marR="8718" marT="87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In Design, Pending Construction in 6-9 months.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8" marR="8718" marT="8718" marB="0" anchor="ctr"/>
                </a:tc>
                <a:extLst>
                  <a:ext uri="{0D108BD9-81ED-4DB2-BD59-A6C34878D82A}">
                    <a16:rowId xmlns:a16="http://schemas.microsoft.com/office/drawing/2014/main" val="3915063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8" marR="8718" marT="871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8" marR="8718" marT="871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Did not receive grant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8" marR="8718" marT="871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Was not awarded, no project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8" marR="8718" marT="871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940711"/>
                  </a:ext>
                </a:extLst>
              </a:tr>
              <a:tr h="6787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8" marR="8718" marT="8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9 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8" marR="8718" marT="87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Upgrade with latest in traffic safety equipment, Install LED ped countdown heads, lighting, add lead pedestrian interval (LPI).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8" marR="8718" marT="87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Design pending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8" marR="8718" marT="8718" marB="0" anchor="ctr"/>
                </a:tc>
                <a:extLst>
                  <a:ext uri="{0D108BD9-81ED-4DB2-BD59-A6C34878D82A}">
                    <a16:rowId xmlns:a16="http://schemas.microsoft.com/office/drawing/2014/main" val="3952497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153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7C361DB-2AF1-5560-7D2D-6779E0C9A7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532054"/>
            <a:ext cx="6629400" cy="4868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915400" cy="8382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Traffic Signal Installation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95941F0-399B-5CF1-64B4-DE90891D1B5D}"/>
              </a:ext>
            </a:extLst>
          </p:cNvPr>
          <p:cNvCxnSpPr>
            <a:cxnSpLocks/>
          </p:cNvCxnSpPr>
          <p:nvPr/>
        </p:nvCxnSpPr>
        <p:spPr>
          <a:xfrm flipH="1">
            <a:off x="3505200" y="2667000"/>
            <a:ext cx="685800" cy="762000"/>
          </a:xfrm>
          <a:prstGeom prst="straightConnector1">
            <a:avLst/>
          </a:prstGeom>
          <a:ln w="825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2A39C1B-7FEC-238F-5F1C-ECE0BE322CDF}"/>
              </a:ext>
            </a:extLst>
          </p:cNvPr>
          <p:cNvCxnSpPr>
            <a:cxnSpLocks/>
          </p:cNvCxnSpPr>
          <p:nvPr/>
        </p:nvCxnSpPr>
        <p:spPr>
          <a:xfrm flipV="1">
            <a:off x="5791200" y="5029200"/>
            <a:ext cx="762000" cy="457200"/>
          </a:xfrm>
          <a:prstGeom prst="straightConnector1">
            <a:avLst/>
          </a:prstGeom>
          <a:ln w="825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3AE23C4-DD7C-3F91-A936-25A0D4B2530C}"/>
              </a:ext>
            </a:extLst>
          </p:cNvPr>
          <p:cNvSpPr txBox="1"/>
          <p:nvPr/>
        </p:nvSpPr>
        <p:spPr>
          <a:xfrm>
            <a:off x="4114800" y="2107180"/>
            <a:ext cx="28956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CP 20-19</a:t>
            </a:r>
          </a:p>
          <a:p>
            <a:pPr algn="ctr"/>
            <a:r>
              <a:rPr lang="en-US" b="1" dirty="0"/>
              <a:t>Indian Canyon x Rosa Parks </a:t>
            </a:r>
          </a:p>
          <a:p>
            <a:pPr algn="ctr"/>
            <a:r>
              <a:rPr lang="en-US" b="1" dirty="0"/>
              <a:t>July 2023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0EF988-8307-DF83-0AB7-4BCFAF5D4E5B}"/>
              </a:ext>
            </a:extLst>
          </p:cNvPr>
          <p:cNvSpPr txBox="1"/>
          <p:nvPr/>
        </p:nvSpPr>
        <p:spPr>
          <a:xfrm>
            <a:off x="2895600" y="5029200"/>
            <a:ext cx="28956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CP 20-33 </a:t>
            </a:r>
          </a:p>
          <a:p>
            <a:pPr algn="ctr"/>
            <a:r>
              <a:rPr lang="en-US" b="1" dirty="0"/>
              <a:t>San Rafael x Ave Caballeros</a:t>
            </a:r>
          </a:p>
          <a:p>
            <a:pPr algn="ctr"/>
            <a:r>
              <a:rPr lang="en-US" b="1" dirty="0"/>
              <a:t>July 2023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1DC851F-6EDB-415D-6C58-A21A9577E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5" y="3000375"/>
            <a:ext cx="371475" cy="7048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E83289-F1E7-3096-8491-D1262D41F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621096"/>
            <a:ext cx="3714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2395"/>
      </p:ext>
    </p:extLst>
  </p:cSld>
  <p:clrMapOvr>
    <a:masterClrMapping/>
  </p:clrMapOvr>
</p:sld>
</file>

<file path=ppt/theme/theme1.xml><?xml version="1.0" encoding="utf-8"?>
<a:theme xmlns:a="http://schemas.openxmlformats.org/drawingml/2006/main" name="Interview-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Interview-Presentation</Template>
  <TotalTime>5334</TotalTime>
  <Words>642</Words>
  <Application>Microsoft Office PowerPoint</Application>
  <PresentationFormat>On-screen Show (4:3)</PresentationFormat>
  <Paragraphs>97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</vt:lpstr>
      <vt:lpstr>Interview-Presentation</vt:lpstr>
      <vt:lpstr>Engineering Department</vt:lpstr>
      <vt:lpstr>Topics of discussion</vt:lpstr>
      <vt:lpstr>City of Palm Springs  Road Network Information</vt:lpstr>
      <vt:lpstr>What streets are made of? </vt:lpstr>
      <vt:lpstr> Rating the Pavement </vt:lpstr>
      <vt:lpstr>Pavement Condition Index (PCI)</vt:lpstr>
      <vt:lpstr>Treatments &amp; PCI by Function</vt:lpstr>
      <vt:lpstr>Highway Safety Improvement Programs</vt:lpstr>
      <vt:lpstr>Traffic Signal Installation</vt:lpstr>
      <vt:lpstr>Traffic Calming Program</vt:lpstr>
    </vt:vector>
  </TitlesOfParts>
  <Company>Harris &amp;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Berkeley</dc:title>
  <dc:creator>Harris</dc:creator>
  <cp:lastModifiedBy>Francisco Jaime</cp:lastModifiedBy>
  <cp:revision>264</cp:revision>
  <cp:lastPrinted>2019-04-11T17:32:20Z</cp:lastPrinted>
  <dcterms:created xsi:type="dcterms:W3CDTF">2014-02-04T16:13:23Z</dcterms:created>
  <dcterms:modified xsi:type="dcterms:W3CDTF">2023-04-10T23:34:41Z</dcterms:modified>
</cp:coreProperties>
</file>